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51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280" r:id="rId39"/>
    <p:sldId id="348" r:id="rId40"/>
    <p:sldId id="349" r:id="rId41"/>
    <p:sldId id="281" r:id="rId42"/>
    <p:sldId id="282" r:id="rId43"/>
    <p:sldId id="283" r:id="rId44"/>
    <p:sldId id="284" r:id="rId45"/>
    <p:sldId id="350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10" r:id="rId62"/>
    <p:sldId id="300" r:id="rId63"/>
    <p:sldId id="301" r:id="rId64"/>
    <p:sldId id="302" r:id="rId65"/>
    <p:sldId id="303" r:id="rId66"/>
    <p:sldId id="352" r:id="rId67"/>
    <p:sldId id="304" r:id="rId68"/>
    <p:sldId id="311" r:id="rId69"/>
    <p:sldId id="312" r:id="rId70"/>
    <p:sldId id="321" r:id="rId71"/>
    <p:sldId id="32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7" r:id="rId80"/>
    <p:sldId id="328" r:id="rId81"/>
    <p:sldId id="329" r:id="rId82"/>
    <p:sldId id="320" r:id="rId83"/>
    <p:sldId id="305" r:id="rId84"/>
    <p:sldId id="306" r:id="rId85"/>
    <p:sldId id="307" r:id="rId86"/>
    <p:sldId id="308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CC3A-B47C-4FE9-A01A-A0470E22084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B324F-4212-4EA8-8FAC-1D2A0A80F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B324F-4212-4EA8-8FAC-1D2A0A80F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1D5207E-CACF-44FC-82E7-4F8AE99912D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94C68AD-3488-4588-A63C-752D4683217F}" type="datetimeFigureOut">
              <a:rPr lang="en-US" smtClean="0"/>
              <a:t>6/7/2022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Computational Biology 2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K  and P(k) </a:t>
            </a:r>
          </a:p>
          <a:p>
            <a:endParaRPr lang="en-US" dirty="0"/>
          </a:p>
        </p:txBody>
      </p:sp>
      <p:pic>
        <p:nvPicPr>
          <p:cNvPr id="15362" name="Picture 2" descr="C:\Users\Ahmed Yahia\Desktop\Computational Biology 2 project\Network x\Human\Screenshots human\human visualize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6752"/>
            <a:ext cx="7696200" cy="462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8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4: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K  </a:t>
            </a:r>
            <a:r>
              <a:rPr lang="en-US" dirty="0" smtClean="0"/>
              <a:t>and log </a:t>
            </a:r>
            <a:r>
              <a:rPr lang="en-US" dirty="0"/>
              <a:t>P(k) </a:t>
            </a:r>
          </a:p>
          <a:p>
            <a:endParaRPr lang="en-US" dirty="0"/>
          </a:p>
        </p:txBody>
      </p:sp>
      <p:pic>
        <p:nvPicPr>
          <p:cNvPr id="16386" name="Picture 2" descr="C:\Users\Ahmed Yahia\Desktop\Computational Biology 2 project\Network x\Human\Screenshots human\human visualize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7696200" cy="43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7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 proteins: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8229600" cy="5013960"/>
          </a:xfrm>
        </p:spPr>
        <p:txBody>
          <a:bodyPr>
            <a:noAutofit/>
          </a:bodyPr>
          <a:lstStyle/>
          <a:p>
            <a:r>
              <a:rPr lang="en-US" sz="1000" dirty="0">
                <a:latin typeface="Bahnschrift SemiBold" pitchFamily="34" charset="0"/>
              </a:rPr>
              <a:t>'P0CG48,P61956,P04637,P01106,P05067,P00533,P03372,P62805,P13569,Q13547,O60885,Q5S007,P07900,Q4G0J3,P63104,P62993,O60260,P35222,P38398,P68431,P31946,Q09472,P11142,O95793,P46937,P61981,Q92731,Q04917,Q16666,Q92769,P09651,Q13618,P36873,Q00987,P06748,P27348,P55072,Q9NRD1,Q7L2J0,Q9UKB1,Q13616,P62136,Q9Y297,Q92793,P62258,Q04206,Q9Y4K3,Q13263,P10275,Q92905,P12931,Q13619,P24928,P63165,P63208,P08621,P35637,P22681,Q13501,P05412,Q93009,Q9H967,Q16531,P12004,O00214,Q15910,P62837,Q16576,P67775,O00308,Q5TC82,Q9Y230,P50750,P08238,Q6P2Q9,P17980,P06400,Q09028,Q12933,P60484,P61964,Q9Y6K9,P30153,P27986,P62877,P24941,P43243,Q9BYD3,P40337,P17931,Q96CW1,Q05086,Q99459,P11021,P22087,Q9UNE7,Q16665,P09874,Q14839,Q15022,Q9UHK0,P51532,P35613,Q9NQC7,P53350,Q13620,Q13595,O95714,Q15717,P15880,P46934,P45973,Q13573,P31749,Q8N490,O15379,Q93034,P05161,Q96A08,O14965,P84022,O95292,Q15029,P40855,Q9Y265,P67809,Q96EV8,Q71U36,Q96ST3,P08047,P16104,P62241,O95274,P61077,O43291,Q86VM9,Q14498,Q96J02,P34932,Q02539,P29353,P51668,P10636,P49368,P50914,O75147,Q99496,Q16539,Q15370,P25963,Q9Y5K5,O00487,Q6P5W5,Q96CS3,P12956,P01375,P35232,P78371,Q9NP92,Q16543,Q15262,Q969H0,Q12834,P10809,Q9NWT6,P19784,Q9BRX9,Q08830,O96019,Q15648,Q9BYG3,Q13635,P43115,Q06124,O00182,O00165,Q15843,Q03405,P27694,O60939,P36941,P62195,Q8N5S1,Q96HE9,Q9GZQ8,Q8TAD8,Q9UBN7,Q16635,Q96EB6,Q9UMR2,P20036,Q86Y82,P20226,Q13363,Q13185,O43639,Q7L5N1,P62714,Q13617,Q92831,P49841,Q9NVR5,Q8IXZ2,Q9HD33,P83916,P98170,P55036,P60953,P60709,Q86WV1,P61289,Q99832,Q96ES7,Q9NQ29,Q14684,P54578,P19838,O14980,P42345,Q92633,O60341,P0CG47,Q8N5N7,P33993,P26368,Q96HY6,Q16854,Q6K0P9,O75489,P17987,O15524,P04049,P19338,P56524,P78527,O75376,Q9NZC7,P68400,Q15796,P29590,Q12873,Q96B97,A0JLT2,Q9Y4A5,Q86YD3,P13010,P27824,P28065,Q13309,P11940,P20248,P17844,Q9UEU0,P28482,Q9NPJ6,Q9NYK5,Q12905,Q13627,P00519,P04626,Q9H492,P31943,P06241,Q9BTT4,Q15165,Q13490,Q9Y383,Q9NWS0,Q92993,P49336,Q14258,P09661,P53611,P06493,Q14999,Q9H8V3,Q14974,Q01094,P0DMV8,Q13546,P38936,O43318,P19388,O95402,P15927,P30260,Q00839,Q00610,P63000,Q13330,P48431,O94776,O75530,P60033,P47755,Q9H204,P02545,P25445,O14920,Q15369,P25490,P42224,B3KNW7,P26358,Q9UI95,P68036,Q15884,O94992,P78317,Q9BXW9,P24385,Q9UBU9,P17040,Q13114,P40763,P38919,O15111,Q7Z6Z7,Q9UM11,Q92922,Q14457,Q96GS4,P61962,Q8NFB2,O95619,Q9HCE7,P61586,Q12888,P10398,Q05397,Q02878,O00567,Q13200,P37173,Q86VU5,Q15428,Q05513,Q06609,Q96GM5,Q9Y618,Q9UHD2,O15400,Q9NWA0,Q9Y5M8,P61081,Q9UBU8,P37840,Q96GD4,P50991,P35998,Q08211,P63244,Q96PU5,P25787,Q9UNS2,P10415,P05556,P04150,Q93074,Q13503,O95994,Q9Y4X5,Q92900,Q14145,Q9Y275,P62079,Q9HBV2,P51665,Q92830,Q06587,P61201,O95863,P40227,P29350,Q66LE6,Q9UGM1,Q8WXA8,Q9UHV7,P63279,P04798,Q401N2,Q9UER7,Q676U5,Q53F19,Q9H244,P46108,P13727,P62140,Q9UGY1,Q9UNN5,Q8WVE6,Q5SW79,Q9UNX3,P19174,Q13077,P48643,P25786,P54252,Q7Z434,Q14790,P10276,P46940,Q969G3,Q9NX70,Q9NWB7,Q9Y5U2,O95721,Q9NS91,P19438,Q9NU53,P23258,P04792,P62917,Q96JC9,Q9HCE1,P62191,Q15788,P35226,Q8TAQ2,Q8TDD5,P52799,P80370,Q13084,P15056,Q14103,Q9NRD5,P43355,P31947,O15294,P32121,P08754,Q12824,Q9Y4E8,Q13451,P51610,Q9UQL6,P37231,P51531,P61244,Q9UKV8,Q9UKV5,Q9BUE0,Q03135,Q8N488,O75528,Q96EP0,P46527,Q13485,Q8NFZ5,O15169,Q09161,P25788,P49736,Q15291,P43686,Q14676,P11362,O95071,O60244,P50613,Q16827,Q8IY57,Q9UNP9,P07437,Q02297,O75533,O14498,Q13033,Q9H0M0,O15165,Q15008,P49746,Q13489,Q9NVC6,P62487,P24863,Q9H5K3,Q96KQ7,P15408,P0DP23,Q8N122,Q99728,Q9NZQ7,Q9Y4B6,O14958,Q8N8Y5,Q13283,Q03164,P62333,Q16186,Q07817,P21860,Q16637,Q9NV96,Q96C28,Q9Y2M5,Q9P0L0,O75643,Q9ULK4,O43513,Q3KPI0,Q8NHY2,Q92665,Q9Y3I1,Q9Y2G2,P13747,P84243,Q9BXM7,P42566,Q9UKX7,P60900,Q99683,Q8N205,P16333,Q15365,P0CAP2,Q13509,Q9UBL3,Q92838,Q9BQ95,P51970,O60674,Q14686,Q9UJX5,Q5BKU9,P02511,Q6ZWI9,Q9BWU1,P19387,O75448,Q9UHD9,Q9BT78,Q8WVZ9,Q15691,Q02083,Q07021,P61088,P54132,Q13315,O94763,Q9BRS2,P29016,O43815,Q9UHW5,O15105,Q12962,Q99436,P28070,P61978,P08069,O00303,O60566,O60264,O95983,O14763,Q00613,P56945,Q6UX41,P48729,Q9H944,P30876,Q8N5Z5,P21580,P01112,Q03468,O75367,P0C0S5,Q8WUI4,P51587,O43791'</a:t>
            </a:r>
          </a:p>
        </p:txBody>
      </p:sp>
    </p:spTree>
    <p:extLst>
      <p:ext uri="{BB962C8B-B14F-4D97-AF65-F5344CB8AC3E}">
        <p14:creationId xmlns:p14="http://schemas.microsoft.com/office/powerpoint/2010/main" val="250606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DAVID Annotation Tool</a:t>
            </a:r>
            <a:br>
              <a:rPr lang="en-US" dirty="0"/>
            </a:br>
            <a:r>
              <a:rPr lang="en-US" dirty="0"/>
              <a:t>Annotation Summary Result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3222" y="1600200"/>
            <a:ext cx="510795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572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7815" y="1600200"/>
            <a:ext cx="5258769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47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 descr="C:\Users\Ahmed Yahia\Desktop\Computational Biology 2 project\Network x\Human\Huma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785495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07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 descr="C:\Users\Ahmed Yahia\Desktop\Computational Biology 2 project\Network x\Human\Human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09600"/>
            <a:ext cx="782955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17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 descr="C:\Users\Ahmed Yahia\Desktop\Computational Biology 2 project\Network x\Human\Human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78232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97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 descr="C:\Users\Ahmed Yahia\Desktop\Computational Biology 2 project\Network x\Human\Human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28650"/>
            <a:ext cx="78422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65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 descr="C:\Users\Ahmed Yahia\Desktop\Computational Biology 2 project\Network x\Human\Human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457200"/>
            <a:ext cx="784225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9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Members:</a:t>
            </a:r>
          </a:p>
          <a:p>
            <a:r>
              <a:rPr lang="en-US" dirty="0" smtClean="0"/>
              <a:t>1-Ahmed </a:t>
            </a:r>
            <a:r>
              <a:rPr lang="en-US" dirty="0" err="1" smtClean="0"/>
              <a:t>Yahia</a:t>
            </a:r>
            <a:r>
              <a:rPr lang="en-US" dirty="0" smtClean="0"/>
              <a:t> </a:t>
            </a:r>
          </a:p>
          <a:p>
            <a:r>
              <a:rPr lang="en-US" dirty="0" smtClean="0"/>
              <a:t>2-Yousef </a:t>
            </a:r>
            <a:r>
              <a:rPr lang="en-US" dirty="0" err="1" smtClean="0"/>
              <a:t>Barty</a:t>
            </a:r>
            <a:r>
              <a:rPr lang="en-US" dirty="0" smtClean="0"/>
              <a:t> </a:t>
            </a:r>
          </a:p>
          <a:p>
            <a:r>
              <a:rPr lang="en-US" dirty="0" smtClean="0"/>
              <a:t>3-Yousef </a:t>
            </a:r>
            <a:r>
              <a:rPr lang="en-US" dirty="0" err="1" smtClean="0"/>
              <a:t>Shaban</a:t>
            </a:r>
            <a:endParaRPr lang="en-US" dirty="0" smtClean="0"/>
          </a:p>
          <a:p>
            <a:r>
              <a:rPr lang="en-US" dirty="0" smtClean="0"/>
              <a:t>4-Mario </a:t>
            </a:r>
            <a:r>
              <a:rPr lang="en-US" dirty="0" err="1" smtClean="0"/>
              <a:t>Ehab</a:t>
            </a:r>
            <a:endParaRPr lang="en-US" dirty="0" smtClean="0"/>
          </a:p>
          <a:p>
            <a:r>
              <a:rPr lang="en-US" dirty="0" smtClean="0"/>
              <a:t>5-Fares Ahmed </a:t>
            </a:r>
          </a:p>
          <a:p>
            <a:r>
              <a:rPr lang="en-US" dirty="0" smtClean="0"/>
              <a:t>6-Mahmoud </a:t>
            </a:r>
            <a:r>
              <a:rPr lang="en-US" dirty="0" err="1" smtClean="0"/>
              <a:t>Taha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51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 descr="C:\Users\Ahmed Yahia\Desktop\Computational Biology 2 project\Network x\Human\Human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78232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0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 descr="C:\Users\Ahmed Yahia\Desktop\Computational Biology 2 project\Network x\Human\Human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228600"/>
            <a:ext cx="785495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57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 descr="C:\Users\Ahmed Yahia\Desktop\Computational Biology 2 project\Network x\Human\Human\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7823200" cy="595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59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 descr="C:\Users\Ahmed Yahia\Desktop\Computational Biology 2 project\Network x\Human\Human\8-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781685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466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 descr="C:\Users\Ahmed Yahia\Desktop\Computational Biology 2 project\Network x\Human\Human\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77978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082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 descr="C:\Users\Ahmed Yahia\Desktop\Computational Biology 2 project\Network x\Human\Human\9-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785495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103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 descr="C:\Users\Ahmed Yahia\Desktop\Computational Biology 2 project\Network x\Human\Human\1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30" y="228600"/>
            <a:ext cx="7823200" cy="638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590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 descr="C:\Users\Ahmed Yahia\Desktop\Computational Biology 2 project\Network x\Human\Human\10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7854950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01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 descr="C:\Users\Ahmed Yahia\Desktop\Computational Biology 2 project\Network x\Human\Human\1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8295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574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 descr="C:\Users\Ahmed Yahia\Desktop\Computational Biology 2 project\Network x\Human\Human\11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7848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61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Task1:Metabolic Pathways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Pathways:</a:t>
            </a:r>
          </a:p>
          <a:p>
            <a:r>
              <a:rPr lang="en-US" dirty="0" smtClean="0"/>
              <a:t>1-Glycolysis </a:t>
            </a:r>
          </a:p>
          <a:p>
            <a:r>
              <a:rPr lang="en-US" dirty="0" smtClean="0"/>
              <a:t>2- PP </a:t>
            </a:r>
          </a:p>
          <a:p>
            <a:r>
              <a:rPr lang="en-US" dirty="0" smtClean="0"/>
              <a:t>3-TCA</a:t>
            </a:r>
          </a:p>
          <a:p>
            <a:r>
              <a:rPr lang="en-US" dirty="0" smtClean="0"/>
              <a:t>4-Fermentation(Acetate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5- </a:t>
            </a:r>
            <a:r>
              <a:rPr lang="en-US" dirty="0"/>
              <a:t>Oxidative </a:t>
            </a:r>
            <a:r>
              <a:rPr lang="en-US" dirty="0" smtClean="0"/>
              <a:t>Phosphorylation</a:t>
            </a:r>
          </a:p>
          <a:p>
            <a:r>
              <a:rPr lang="en-US" dirty="0" smtClean="0"/>
              <a:t>6-Glutamine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04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 descr="C:\Users\Ahmed Yahia\Desktop\Computational Biology 2 project\Network x\Human\Human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7823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31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 descr="C:\Users\Ahmed Yahia\Desktop\Computational Biology 2 project\Network x\Human\Human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7787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18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 descr="C:\Users\Ahmed Yahia\Desktop\Computational Biology 2 project\Network x\Human\Human\14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3200" cy="61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631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 descr="C:\Users\Ahmed Yahia\Desktop\Computational Biology 2 project\Network x\Human\Human\14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7823200" cy="614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4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 descr="C:\Users\Ahmed Yahia\Desktop\Computational Biology 2 project\Network x\Human\Human\14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7823200" cy="594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832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 descr="C:\Users\Ahmed Yahia\Desktop\Computational Biology 2 project\Network x\Human\Human\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777875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8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 descr="C:\Users\Ahmed Yahia\Desktop\Computational Biology 2 project\Network x\Human\Human\15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82955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01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850" name="Picture 2" descr="C:\Users\Ahmed Yahia\Desktop\Computational Biology 2 project\Network x\Human\Human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78232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393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 descr="C:\Users\Ahmed Yahia\Desktop\Computational Biology 2 project\Network x\Human\Human\1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7" y="228600"/>
            <a:ext cx="7995213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52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 descr="C:\Users\Ahmed Yahia\Desktop\Computational Biology 2 project\Network x\Human\Human\17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7791450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54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Value</a:t>
            </a:r>
            <a:endParaRPr lang="en-US" dirty="0"/>
          </a:p>
        </p:txBody>
      </p:sp>
      <p:pic>
        <p:nvPicPr>
          <p:cNvPr id="2050" name="Picture 2" descr="C:\Users\Ahmed Yahia\Desktop\Computational Biology 2 project\Metabolic Pathways\Screenshots\objective valu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8605" y="2003887"/>
            <a:ext cx="4717189" cy="39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087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2" name="Picture 2" descr="C:\Users\Ahmed Yahia\Desktop\Computational Biology 2 project\Network x\Human\Human\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79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4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 File(E-coli):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EscherichiaColiK12_cocomp_hq.txt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Visualization 1:</a:t>
            </a:r>
          </a:p>
          <a:p>
            <a:r>
              <a:rPr lang="en-US" dirty="0" smtClean="0"/>
              <a:t>Between nodes and their Degrees</a:t>
            </a:r>
            <a:endParaRPr lang="en-US" dirty="0"/>
          </a:p>
        </p:txBody>
      </p:sp>
      <p:pic>
        <p:nvPicPr>
          <p:cNvPr id="5122" name="Picture 2" descr="C:\Users\Ahmed Yahia\Desktop\Computational Biology 2 project\Network x\E-coli\Screenshots e-coli\E-coli visualize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1" y="2743200"/>
            <a:ext cx="7497269" cy="37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506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Visualization2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Degree and Frequency</a:t>
            </a:r>
          </a:p>
          <a:p>
            <a:endParaRPr lang="en-US" dirty="0"/>
          </a:p>
        </p:txBody>
      </p:sp>
      <p:pic>
        <p:nvPicPr>
          <p:cNvPr id="6146" name="Picture 2" descr="C:\Users\Ahmed Yahia\Desktop\Computational Biology 2 project\Network x\E-coli\Screenshots e-coli\E-coli visualize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2438400"/>
            <a:ext cx="600551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99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Visualization3: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K  and P(k) </a:t>
            </a:r>
          </a:p>
          <a:p>
            <a:endParaRPr lang="en-US" dirty="0"/>
          </a:p>
        </p:txBody>
      </p:sp>
      <p:pic>
        <p:nvPicPr>
          <p:cNvPr id="7171" name="Picture 3" descr="C:\Users\Ahmed Yahia\Desktop\Computational Biology 2 project\Network x\E-coli\Screenshots e-coli\E-coli visualize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720883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968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K  and P(k) </a:t>
            </a:r>
          </a:p>
          <a:p>
            <a:endParaRPr lang="en-US" dirty="0"/>
          </a:p>
        </p:txBody>
      </p:sp>
      <p:pic>
        <p:nvPicPr>
          <p:cNvPr id="8194" name="Picture 2" descr="C:\Users\Ahmed Yahia\Desktop\Computational Biology 2 project\Network x\E-coli\Screenshots e-coli\E-coli visualize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2200"/>
            <a:ext cx="6934200" cy="41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989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proteins: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Bahnschrift SemiBold" pitchFamily="34" charset="0"/>
              </a:rPr>
              <a:t>'P0A6F5,P18843,P60422,P0A6Y8,P60723,P0A7V8,P0A7V3,P0A7V0,P0A7W1,P0CE47,P0A7M2,P0A7L0,P0A717,P0A7X3,P02359,P60438,P0A7K2,P0AG44,P0AA10,P0A7K6,P0CE48,P0A9K9,P0A7S9,P61175,P0A7R5,P0AG59,P0A8T7,P0ACF0,P08622,P0ADZ0,P0AG67,P0AFG8,P0AG48,P0A7U7,P0A6F9,P0A850,P0A9P6,P0A8V2,P37765,P0A7Z4,P36979,P02413,P10408,P0AGJ5,P0AG55,P13035,P0A7T3,P0A9Y6,P0A9P0,P0A7R1,P39177,P62399,P0AC41,P0ACF4,P06959,P63284,P0A9X4,P0A6X3,P02358,P0A9M0,P02918,P60624,P0A8M6,P0ABH9,Q8VNN2,P37751,P0ABT2,P0AA39,P21499,P0A7J3,P10443,P0AG30,P0ACF8,P67910,P15288,P0ADY7,P0DP90,P0AG24,P0AAS7,P0A6G7,P0AGK4,P0A707,P0A7Y8,P21645,P06612,P0AGJ6,P0AFG0,P22523,P09373,P0A9K3,P0A6P9,P0A6Z3,P0A7N9,P0A8N5,P0A776,P0A7L3,P0A7J7,P0ADK8,P0A8E5,P0A7E9,P0A988,P0ADY3,P0A9A9,P0A972,P0A705,P28043,P0A6M8,P0A6W5,P0A843,P21513,P0C054,P0A6A8,P75864,P76104,P09372,P75829,P0A715,P77188,P0ABU7,P36659,P08245,P0A8M3,P0AEM0,P0AES4,P42184,P0A9K6,P09546,P05055,P69913,P0A6B7,P0AC53,P0A6H5,P0C018,P0A7M6,P0A8G0,P0AFF6,P23830,P0A9W0,P0A7A9,P14081,P0A8I5,P0AFP6,P0A8E6,P0A901,P0AA43,P68066,P0AE08,P0A9X9,P0A847,P0A6Q3,P0AD61,P0A9B2,P0A9A6,P0AED5'</a:t>
            </a:r>
          </a:p>
        </p:txBody>
      </p:sp>
    </p:spTree>
    <p:extLst>
      <p:ext uri="{BB962C8B-B14F-4D97-AF65-F5344CB8AC3E}">
        <p14:creationId xmlns:p14="http://schemas.microsoft.com/office/powerpoint/2010/main" val="2719438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DAVID Annotation Tool</a:t>
            </a:r>
            <a:br>
              <a:rPr lang="en-US" dirty="0" smtClean="0"/>
            </a:br>
            <a:r>
              <a:rPr lang="en-US" dirty="0" smtClean="0"/>
              <a:t>Annotation Summary Result</a:t>
            </a:r>
            <a:endParaRPr lang="en-US" dirty="0"/>
          </a:p>
        </p:txBody>
      </p:sp>
      <p:pic>
        <p:nvPicPr>
          <p:cNvPr id="17410" name="Picture 2" descr="C:\Users\Ahmed Yahia\Desktop\Computational Biology 2 project\Network x\E-coli\Screenshots e-coli\annotation 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3588" y="1600200"/>
            <a:ext cx="5687224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743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Ahmed Yahia\Desktop\Computational Biology 2 project\Network x\E-coli\Screenshots e-coli\annotation 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6114" y="1600200"/>
            <a:ext cx="5042171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791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C:\Users\Ahmed Yahia\Desktop\Computational Biology 2 project\Network x\E-coli\Screenshots e-coli\annotation 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524312"/>
            <a:ext cx="7620000" cy="295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14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C:\Users\Ahmed Yahia\Desktop\Computational Biology 2 project\Network x\E-coli\Screenshots e-coli\annotation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3400"/>
            <a:ext cx="7950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3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Summary</a:t>
            </a:r>
            <a:endParaRPr lang="en-US" dirty="0"/>
          </a:p>
        </p:txBody>
      </p:sp>
      <p:pic>
        <p:nvPicPr>
          <p:cNvPr id="3074" name="Picture 2" descr="C:\Users\Ahmed Yahia\Desktop\Computational Biology 2 project\Metabolic Pathways\Screenshots\Summa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2365" y="1691440"/>
            <a:ext cx="5189670" cy="46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54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04800"/>
            <a:ext cx="837565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260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C:\Users\Ahmed Yahia\Desktop\Computational Biology 2 project\Network x\E-coli\Screenshots e-coli\annotation 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838200"/>
            <a:ext cx="78613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180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429337"/>
            <a:ext cx="7620000" cy="314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722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7092"/>
            <a:ext cx="88392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677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9990" y="1600200"/>
            <a:ext cx="6454419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362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807135"/>
            <a:ext cx="7620000" cy="438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034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511359"/>
            <a:ext cx="7620000" cy="297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411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2296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61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3315" y="1600200"/>
            <a:ext cx="618777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511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448847"/>
            <a:ext cx="7620000" cy="310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04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Pathways using Escher</a:t>
            </a:r>
            <a:endParaRPr lang="en-US" dirty="0"/>
          </a:p>
        </p:txBody>
      </p:sp>
      <p:pic>
        <p:nvPicPr>
          <p:cNvPr id="4098" name="Picture 2" descr="C:\Users\Ahmed Yahia\Desktop\Pathways pic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371600"/>
            <a:ext cx="7696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735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485192"/>
            <a:ext cx="7620000" cy="303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661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2296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809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Third File(Yeast):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 smtClean="0"/>
              <a:t>DrosophilaMelanogaster_lcc_hq.txt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1:</a:t>
            </a:r>
          </a:p>
          <a:p>
            <a:r>
              <a:rPr lang="en-US" dirty="0"/>
              <a:t>Between nodes and their Degrees</a:t>
            </a:r>
          </a:p>
          <a:p>
            <a:endParaRPr lang="en-US" dirty="0"/>
          </a:p>
        </p:txBody>
      </p:sp>
      <p:pic>
        <p:nvPicPr>
          <p:cNvPr id="9219" name="Picture 3" descr="C:\Users\Ahmed Yahia\Desktop\Computational Biology 2 project\Network x\Yeast\Screenshots yeast\yeast visualize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05034"/>
            <a:ext cx="8259762" cy="392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72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Degree and Frequency</a:t>
            </a:r>
          </a:p>
          <a:p>
            <a:endParaRPr lang="en-US" dirty="0"/>
          </a:p>
        </p:txBody>
      </p:sp>
      <p:pic>
        <p:nvPicPr>
          <p:cNvPr id="10242" name="Picture 2" descr="C:\Users\Ahmed Yahia\Desktop\Computational Biology 2 project\Network x\Yeast\Screenshots yeast\yeast visualize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95143"/>
            <a:ext cx="8291513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686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K  and P(k) </a:t>
            </a:r>
          </a:p>
          <a:p>
            <a:endParaRPr lang="en-US" dirty="0"/>
          </a:p>
        </p:txBody>
      </p:sp>
      <p:pic>
        <p:nvPicPr>
          <p:cNvPr id="11266" name="Picture 2" descr="C:\Users\Ahmed Yahia\Desktop\Computational Biology 2 project\Network x\Yeast\Screenshots yeast\yeast visualize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2237233"/>
            <a:ext cx="8291513" cy="41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12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4: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K </a:t>
            </a:r>
            <a:r>
              <a:rPr lang="en-US" dirty="0" smtClean="0"/>
              <a:t>and log P(k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pic>
        <p:nvPicPr>
          <p:cNvPr id="12291" name="Picture 3" descr="C:\Users\Ahmed Yahia\Desktop\Computational Biology 2 project\Network x\Yeast\Screenshots yeast\yeast visualize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8001000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51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Hub proteins: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 SemiBold" pitchFamily="34" charset="0"/>
              </a:rPr>
              <a:t>'P34082,E1JHT6,P18431,Q24322,P48462,Q24572,P05205,Q8I8V0,Q9VDD5,Q94517,Q24478,Q9VYX1,Q9VTZ1,Q45VV3,P07207,O76922,P16371,Q9VBX2,Q9V3J8,P20227,P26017,P91682,Q9V444,Q9VJ73,Q9W1K4,P25439,Q9NFU0,Q9W2I4,Q9W1I8,Q8T0S6,Q9VEC1,O18683,A0A0B4KHK1,Q9BI20,M9PHZ1,Q7KSD8,Q0KHR3,P29310,P18824,Q24306,Q9VLL1,Q8I8U9,P35820,P19339,P02299,Q9VKM1,P19538,P54623,P92177,P51123,Q24117,P15330,Q9XYU1,O96989,Q08605,P50536,Q9VHP9,Q9V4C8,P23128,Q9VI72,Q08473,Q08012,P48598,P21187,Q24368,P07663,O02193,P31007,P25158,P42124,Q9VF03,Q8IRY7,Q9VWF2,Q27272,Q9VM50,Q94527,Q7K148,P04412,Q24008,P43332,Q9VM59,Q24547,Q9VGW6,Q9VUQ5,Q24472,P62152,O97159,P42282,Q9VQB6,Q9VAP2'</a:t>
            </a:r>
          </a:p>
        </p:txBody>
      </p:sp>
    </p:spTree>
    <p:extLst>
      <p:ext uri="{BB962C8B-B14F-4D97-AF65-F5344CB8AC3E}">
        <p14:creationId xmlns:p14="http://schemas.microsoft.com/office/powerpoint/2010/main" val="2068320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DAVID Annotation Tool</a:t>
            </a:r>
            <a:br>
              <a:rPr lang="en-US" dirty="0"/>
            </a:br>
            <a:r>
              <a:rPr lang="en-US" dirty="0"/>
              <a:t>Annotation Summary Result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8699" y="1600200"/>
            <a:ext cx="5217002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512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114" y="1600200"/>
            <a:ext cx="619817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49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483502"/>
            <a:ext cx="7620000" cy="303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37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</a:t>
            </a:r>
            <a:r>
              <a:rPr lang="en-US" dirty="0" err="1" smtClean="0"/>
              <a:t>Networkx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Organisms:</a:t>
            </a:r>
          </a:p>
          <a:p>
            <a:r>
              <a:rPr lang="en-US" dirty="0" smtClean="0"/>
              <a:t>1-Human</a:t>
            </a:r>
          </a:p>
          <a:p>
            <a:r>
              <a:rPr lang="en-US" dirty="0" smtClean="0"/>
              <a:t>2-E-coli</a:t>
            </a:r>
          </a:p>
          <a:p>
            <a:r>
              <a:rPr lang="en-US" dirty="0" smtClean="0"/>
              <a:t>3-Yeast</a:t>
            </a:r>
          </a:p>
          <a:p>
            <a:r>
              <a:rPr lang="en-US" dirty="0" smtClean="0"/>
              <a:t>Filenames:</a:t>
            </a:r>
          </a:p>
          <a:p>
            <a:r>
              <a:rPr lang="en-US" dirty="0" smtClean="0"/>
              <a:t>1- HomoSapiens_lcc_hq.txt</a:t>
            </a:r>
          </a:p>
          <a:p>
            <a:r>
              <a:rPr lang="en-US" dirty="0" smtClean="0"/>
              <a:t>2-EscherichiaColiK12_cocomp_hq.txt</a:t>
            </a:r>
          </a:p>
          <a:p>
            <a:r>
              <a:rPr lang="en-US" dirty="0"/>
              <a:t>3-DrosophilaMelanogaster_lcc_hq.txt</a:t>
            </a:r>
          </a:p>
        </p:txBody>
      </p:sp>
    </p:spTree>
    <p:extLst>
      <p:ext uri="{BB962C8B-B14F-4D97-AF65-F5344CB8AC3E}">
        <p14:creationId xmlns:p14="http://schemas.microsoft.com/office/powerpoint/2010/main" val="5783283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67764"/>
            <a:ext cx="7620000" cy="3665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452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394608"/>
            <a:ext cx="7620000" cy="3211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187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099927"/>
            <a:ext cx="7620000" cy="380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8360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287775"/>
            <a:ext cx="7620000" cy="3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088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502" y="1600200"/>
            <a:ext cx="585739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2530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378" y="1600200"/>
            <a:ext cx="6349644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395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1951" y="1600200"/>
            <a:ext cx="621049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147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659" y="1600200"/>
            <a:ext cx="589908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163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2296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0770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8224"/>
            <a:ext cx="80518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66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First File(Human):</a:t>
            </a:r>
            <a:br>
              <a:rPr lang="en-US" dirty="0" smtClean="0"/>
            </a:br>
            <a:r>
              <a:rPr lang="en-US" dirty="0"/>
              <a:t>HomoSapiens_lcc_hq.txt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Visualization 1:</a:t>
            </a:r>
          </a:p>
          <a:p>
            <a:r>
              <a:rPr lang="en-US" dirty="0"/>
              <a:t>Between nodes and their Degrees</a:t>
            </a:r>
          </a:p>
          <a:p>
            <a:endParaRPr lang="en-US" dirty="0"/>
          </a:p>
        </p:txBody>
      </p:sp>
      <p:pic>
        <p:nvPicPr>
          <p:cNvPr id="13314" name="Picture 2" descr="C:\Users\Ahmed Yahia\Desktop\Computational Biology 2 project\Network x\Human\Screenshots human\human visualiz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7239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2658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134109" cy="600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1762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667785"/>
            <a:ext cx="7620000" cy="466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4095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2296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556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3883" y="1600200"/>
            <a:ext cx="620663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8070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415446"/>
            <a:ext cx="7620000" cy="317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443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12495"/>
            <a:ext cx="7620000" cy="377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4288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2296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77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Degree and Frequency</a:t>
            </a:r>
          </a:p>
          <a:p>
            <a:endParaRPr lang="en-US" dirty="0"/>
          </a:p>
        </p:txBody>
      </p:sp>
      <p:pic>
        <p:nvPicPr>
          <p:cNvPr id="14338" name="Picture 2" descr="C:\Users\Ahmed Yahia\Desktop\Computational Biology 2 project\Network x\Human\Screenshots human\human visualiz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7620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690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2285</TotalTime>
  <Words>174</Words>
  <Application>Microsoft Office PowerPoint</Application>
  <PresentationFormat>On-screen Show (4:3)</PresentationFormat>
  <Paragraphs>65</Paragraphs>
  <Slides>86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Adjacency</vt:lpstr>
      <vt:lpstr>Computational Biology 2 </vt:lpstr>
      <vt:lpstr>PowerPoint Presentation</vt:lpstr>
      <vt:lpstr>Task1:Metabolic Pathways</vt:lpstr>
      <vt:lpstr>Objective Value</vt:lpstr>
      <vt:lpstr>Model Summary</vt:lpstr>
      <vt:lpstr>Pathways using Escher</vt:lpstr>
      <vt:lpstr>Task 2: Networkx Project</vt:lpstr>
      <vt:lpstr> First File(Human): HomoSapiens_lcc_hq.txt </vt:lpstr>
      <vt:lpstr>Visualization2:</vt:lpstr>
      <vt:lpstr>Visualization3:</vt:lpstr>
      <vt:lpstr>Visualization 4:</vt:lpstr>
      <vt:lpstr>Hub proteins:</vt:lpstr>
      <vt:lpstr>DAVID Annotation Tool Annotation Summary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File(E-coli): EscherichiaColiK12_cocomp_hq.txt</vt:lpstr>
      <vt:lpstr>Visualization2:</vt:lpstr>
      <vt:lpstr>Visualization3:</vt:lpstr>
      <vt:lpstr>Visualization 4:</vt:lpstr>
      <vt:lpstr>Hub proteins:</vt:lpstr>
      <vt:lpstr>DAVID Annotation Tool Annotation Summary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Third File(Yeast): DrosophilaMelanogaster_lcc_hq.txt </vt:lpstr>
      <vt:lpstr>Visualization2:</vt:lpstr>
      <vt:lpstr>Visualization3:</vt:lpstr>
      <vt:lpstr>Visualization 4:</vt:lpstr>
      <vt:lpstr>Hub proteins:</vt:lpstr>
      <vt:lpstr>DAVID Annotation Tool Annotation Summary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Biology 2</dc:title>
  <dc:creator>Ahmed Yahia</dc:creator>
  <cp:lastModifiedBy>Ahmed Yahia</cp:lastModifiedBy>
  <cp:revision>18</cp:revision>
  <dcterms:created xsi:type="dcterms:W3CDTF">2022-06-05T17:37:10Z</dcterms:created>
  <dcterms:modified xsi:type="dcterms:W3CDTF">2022-06-07T15:36:08Z</dcterms:modified>
</cp:coreProperties>
</file>